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70" r:id="rId3"/>
    <p:sldId id="257" r:id="rId4"/>
    <p:sldId id="269" r:id="rId5"/>
    <p:sldId id="261" r:id="rId6"/>
    <p:sldId id="262" r:id="rId7"/>
    <p:sldId id="268" r:id="rId8"/>
    <p:sldId id="258" r:id="rId9"/>
    <p:sldId id="266" r:id="rId10"/>
    <p:sldId id="267" r:id="rId11"/>
    <p:sldId id="259" r:id="rId12"/>
    <p:sldId id="265" r:id="rId13"/>
    <p:sldId id="260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9"/>
    <p:restoredTop sz="94613"/>
  </p:normalViewPr>
  <p:slideViewPr>
    <p:cSldViewPr snapToGrid="0" snapToObjects="1">
      <p:cViewPr>
        <p:scale>
          <a:sx n="91" d="100"/>
          <a:sy n="91" d="100"/>
        </p:scale>
        <p:origin x="-26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1CB9-B209-F84B-B6CA-4FD8C766EE11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335-17EC-0247-8660-1A632831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675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675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349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021388"/>
            <a:ext cx="3934883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417" y="6245225"/>
            <a:ext cx="7008283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338D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4167" y="5949950"/>
            <a:ext cx="2844800" cy="2873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 descr="HSØ_symbo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834" y="6237288"/>
            <a:ext cx="510117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S_logo_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6092825"/>
            <a:ext cx="2595033" cy="4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10896600" y="6092826"/>
            <a:ext cx="0" cy="765175"/>
          </a:xfrm>
          <a:prstGeom prst="line">
            <a:avLst/>
          </a:prstGeom>
          <a:noFill/>
          <a:ln w="9525">
            <a:solidFill>
              <a:srgbClr val="00338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439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Molecular Profiling of MPA/DMBA Induced Mouse Mammary Tumors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Christian Fougner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26.01.2017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358581" cy="4349750"/>
          </a:xfrm>
        </p:spPr>
        <p:txBody>
          <a:bodyPr/>
          <a:lstStyle/>
          <a:p>
            <a:r>
              <a:rPr lang="en-US" dirty="0" smtClean="0"/>
              <a:t>Homogenous mutation spectra</a:t>
            </a:r>
          </a:p>
          <a:p>
            <a:r>
              <a:rPr lang="en-US" dirty="0" smtClean="0"/>
              <a:t>T&gt;A transversions represent 62.6% of all mutations</a:t>
            </a:r>
          </a:p>
          <a:p>
            <a:r>
              <a:rPr lang="en-US" dirty="0" smtClean="0"/>
              <a:t>C&gt;A transversions represent 16.8% of all mutations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1" y="1417638"/>
            <a:ext cx="6223819" cy="2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6446" b="71894"/>
          <a:stretch/>
        </p:blipFill>
        <p:spPr bwMode="auto">
          <a:xfrm>
            <a:off x="4562044" y="2389139"/>
            <a:ext cx="3603432" cy="104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7141" b="72934"/>
          <a:stretch/>
        </p:blipFill>
        <p:spPr bwMode="auto">
          <a:xfrm>
            <a:off x="4562044" y="1392446"/>
            <a:ext cx="3603432" cy="923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07" y="141073"/>
            <a:ext cx="2985807" cy="5901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042" y="1558221"/>
            <a:ext cx="41710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Of all T&gt;A transversions 60.9% have a 3’ guanine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Homogeneous mutation spectra across cohort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" b="67968"/>
          <a:stretch/>
        </p:blipFill>
        <p:spPr>
          <a:xfrm>
            <a:off x="344722" y="3343325"/>
            <a:ext cx="7913877" cy="26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Mutational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41806" cy="4349750"/>
          </a:xfrm>
        </p:spPr>
        <p:txBody>
          <a:bodyPr/>
          <a:lstStyle/>
          <a:p>
            <a:r>
              <a:rPr lang="en-US" sz="2000" dirty="0" smtClean="0"/>
              <a:t>Signature 4</a:t>
            </a:r>
          </a:p>
          <a:p>
            <a:pPr lvl="1"/>
            <a:r>
              <a:rPr lang="en-US" sz="2000" dirty="0" err="1" smtClean="0"/>
              <a:t>Assoaciated</a:t>
            </a:r>
            <a:r>
              <a:rPr lang="en-US" sz="2000" dirty="0" smtClean="0"/>
              <a:t> with smoking and tobacco carcinogens (</a:t>
            </a:r>
            <a:r>
              <a:rPr lang="en-US" sz="2000" dirty="0" err="1" smtClean="0"/>
              <a:t>f.ex</a:t>
            </a:r>
            <a:r>
              <a:rPr lang="en-US" sz="2000" dirty="0" smtClean="0"/>
              <a:t>. </a:t>
            </a:r>
            <a:r>
              <a:rPr lang="en-US" sz="2000" dirty="0"/>
              <a:t>b</a:t>
            </a:r>
            <a:r>
              <a:rPr lang="en-US" sz="2000" dirty="0" smtClean="0"/>
              <a:t>enzo[a]pyrene] </a:t>
            </a:r>
          </a:p>
          <a:p>
            <a:pPr lvl="1"/>
            <a:r>
              <a:rPr lang="en-US" sz="2000" dirty="0" smtClean="0"/>
              <a:t>Found in head and neck, liver, lung, and esophageal cancer</a:t>
            </a:r>
          </a:p>
          <a:p>
            <a:r>
              <a:rPr lang="en-US" sz="2000" dirty="0" smtClean="0"/>
              <a:t>Signature 22:</a:t>
            </a:r>
          </a:p>
          <a:p>
            <a:pPr lvl="1"/>
            <a:r>
              <a:rPr lang="en-US" sz="2000" dirty="0" smtClean="0"/>
              <a:t>Associated with exposure to aristocholic acid</a:t>
            </a:r>
          </a:p>
          <a:p>
            <a:pPr lvl="1"/>
            <a:r>
              <a:rPr lang="en-US" sz="2000" dirty="0" smtClean="0"/>
              <a:t>Found in urothelial carcinoma and liver cancer</a:t>
            </a:r>
          </a:p>
          <a:p>
            <a:r>
              <a:rPr lang="en-US" sz="2000" dirty="0" smtClean="0"/>
              <a:t>Signature 25:</a:t>
            </a:r>
          </a:p>
          <a:p>
            <a:pPr lvl="1"/>
            <a:r>
              <a:rPr lang="en-US" sz="2000" dirty="0" smtClean="0"/>
              <a:t>Unknown etiology</a:t>
            </a:r>
          </a:p>
          <a:p>
            <a:pPr lvl="1"/>
            <a:r>
              <a:rPr lang="en-US" sz="2000" dirty="0" smtClean="0"/>
              <a:t>Found in Hodgkin lymphomas</a:t>
            </a:r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23608"/>
              </p:ext>
            </p:extLst>
          </p:nvPr>
        </p:nvGraphicFramePr>
        <p:xfrm>
          <a:off x="7325032" y="1419438"/>
          <a:ext cx="3883742" cy="4135787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966021"/>
                <a:gridCol w="866432"/>
                <a:gridCol w="1103742"/>
                <a:gridCol w="947547"/>
              </a:tblGrid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 smtClean="0">
                          <a:effectLst/>
                        </a:rPr>
                        <a:t>Sample</a:t>
                      </a:r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70.9 %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20.6 %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19.8 %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68.7 %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S132_14_5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S153_14_2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22.6 %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64.9 %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28.5 %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26.7 %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16.8 %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58.2 %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20.6 %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82.2 %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62.5 %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13.9 %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74.3 %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61.7 %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75.3 %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63.9 %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25.4 %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14 %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79.9 %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23.7 %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62.2 %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31.3 %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04" y="0"/>
            <a:ext cx="6794091" cy="1143000"/>
          </a:xfrm>
        </p:spPr>
        <p:txBody>
          <a:bodyPr/>
          <a:lstStyle/>
          <a:p>
            <a:r>
              <a:rPr lang="en-US" dirty="0" smtClean="0"/>
              <a:t>Gene Expression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6160" r="8408" b="18794"/>
          <a:stretch/>
        </p:blipFill>
        <p:spPr>
          <a:xfrm>
            <a:off x="6203772" y="1143000"/>
            <a:ext cx="5570886" cy="4754589"/>
          </a:xfrm>
        </p:spPr>
      </p:pic>
      <p:sp>
        <p:nvSpPr>
          <p:cNvPr id="13" name="TextBox 12"/>
          <p:cNvSpPr txBox="1"/>
          <p:nvPr/>
        </p:nvSpPr>
        <p:spPr>
          <a:xfrm>
            <a:off x="844062" y="1645920"/>
            <a:ext cx="5359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PAM50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Genefu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” R-package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All subtypes represented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LumA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LumB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most frequent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Murine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Integrated analysis of murine subtypes by C.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group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Mouse intrinsic gene list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Two major clusters in our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1: Claudin-low &amp; squamous like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2: Heterogeneous</a:t>
            </a:r>
          </a:p>
        </p:txBody>
      </p:sp>
    </p:spTree>
    <p:extLst>
      <p:ext uri="{BB962C8B-B14F-4D97-AF65-F5344CB8AC3E}">
        <p14:creationId xmlns:p14="http://schemas.microsoft.com/office/powerpoint/2010/main" val="208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MPA/DMBA-induced mammary </a:t>
            </a:r>
            <a:r>
              <a:rPr lang="en-US" dirty="0" smtClean="0"/>
              <a:t>tumors:</a:t>
            </a:r>
          </a:p>
          <a:p>
            <a:pPr lvl="1"/>
            <a:r>
              <a:rPr lang="en-US" dirty="0" smtClean="0"/>
              <a:t> are histologically heterogeneous</a:t>
            </a:r>
          </a:p>
          <a:p>
            <a:pPr lvl="1"/>
            <a:r>
              <a:rPr lang="en-US" dirty="0" smtClean="0"/>
              <a:t>frequently display mutations in genes mutated in human breast cancer</a:t>
            </a:r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display mutations in </a:t>
            </a:r>
            <a:r>
              <a:rPr lang="en-US" dirty="0" smtClean="0"/>
              <a:t>genes NOT </a:t>
            </a:r>
            <a:r>
              <a:rPr lang="en-US" dirty="0"/>
              <a:t>mutated in human breast </a:t>
            </a:r>
            <a:r>
              <a:rPr lang="en-US" dirty="0" smtClean="0"/>
              <a:t>cancer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subset may represent a useful model for Claudin-low breast cancer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" y="1095272"/>
            <a:ext cx="3209618" cy="1671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Acknowledgements/Collaborators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38271"/>
            <a:ext cx="4060874" cy="2076553"/>
          </a:xfrm>
        </p:spPr>
        <p:txBody>
          <a:bodyPr/>
          <a:lstStyle/>
          <a:p>
            <a:r>
              <a:rPr lang="en-US" sz="2200" dirty="0" smtClean="0"/>
              <a:t>Therese </a:t>
            </a:r>
            <a:r>
              <a:rPr lang="en-US" sz="2200" dirty="0" err="1" smtClean="0"/>
              <a:t>Sørlie</a:t>
            </a:r>
            <a:endParaRPr lang="en-US" sz="2200" dirty="0" smtClean="0"/>
          </a:p>
          <a:p>
            <a:r>
              <a:rPr lang="en-US" sz="2200" dirty="0" smtClean="0"/>
              <a:t>Jens Henrik </a:t>
            </a:r>
            <a:r>
              <a:rPr lang="en-US" sz="2200" dirty="0" err="1" smtClean="0"/>
              <a:t>Norum</a:t>
            </a:r>
            <a:endParaRPr lang="en-US" sz="2200" dirty="0" smtClean="0"/>
          </a:p>
          <a:p>
            <a:r>
              <a:rPr lang="en-US" sz="2200" dirty="0" smtClean="0"/>
              <a:t>Helga </a:t>
            </a:r>
            <a:r>
              <a:rPr lang="en-US" sz="2200" dirty="0" err="1" smtClean="0"/>
              <a:t>Bergholtz</a:t>
            </a:r>
            <a:endParaRPr lang="en-US" sz="2200" dirty="0" smtClean="0"/>
          </a:p>
          <a:p>
            <a:r>
              <a:rPr lang="en-US" sz="2200" dirty="0" smtClean="0"/>
              <a:t>Anna </a:t>
            </a:r>
            <a:r>
              <a:rPr lang="en-US" sz="2200" dirty="0" err="1" smtClean="0"/>
              <a:t>Polec</a:t>
            </a:r>
            <a:endParaRPr lang="en-US" sz="2200" dirty="0" smtClean="0"/>
          </a:p>
          <a:p>
            <a:r>
              <a:rPr lang="en-US" sz="2200" dirty="0" smtClean="0"/>
              <a:t>Per </a:t>
            </a:r>
            <a:r>
              <a:rPr lang="en-US" sz="2200" dirty="0" err="1" smtClean="0"/>
              <a:t>Ekstrøm</a:t>
            </a:r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541575" y="276651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smtClean="0"/>
              <a:t>Raoul Kuiper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93" y="1326085"/>
            <a:ext cx="2880852" cy="144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3" y="4573743"/>
            <a:ext cx="4227871" cy="71543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531703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err="1" smtClean="0"/>
              <a:t>Forskerlinjen</a:t>
            </a:r>
            <a:r>
              <a:rPr lang="en-US" sz="2200" kern="0" dirty="0" smtClean="0"/>
              <a:t>/Medical Student Research Program</a:t>
            </a:r>
            <a:endParaRPr lang="en-US" sz="22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93" y="3796020"/>
            <a:ext cx="4178710" cy="1180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6560" y="5015312"/>
            <a:ext cx="2111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Chuck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Cheng Fan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Models of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categories:</a:t>
            </a:r>
          </a:p>
          <a:p>
            <a:pPr lvl="1"/>
            <a:r>
              <a:rPr lang="en-US" dirty="0" smtClean="0"/>
              <a:t>Genetically engineered mouse models of cancer</a:t>
            </a:r>
          </a:p>
          <a:p>
            <a:pPr lvl="1"/>
            <a:r>
              <a:rPr lang="en-US" dirty="0" smtClean="0"/>
              <a:t>Chemically induced mouse models of cancer</a:t>
            </a:r>
            <a:endParaRPr lang="en-US" dirty="0"/>
          </a:p>
          <a:p>
            <a:r>
              <a:rPr lang="en-US" dirty="0" smtClean="0"/>
              <a:t>Debate regarding the validity of chemically induced models of cancer</a:t>
            </a:r>
          </a:p>
          <a:p>
            <a:r>
              <a:rPr lang="en-US" dirty="0" smtClean="0"/>
              <a:t>Aim: characterize MPA/DMBA-induced mammary tumors as a model for human breast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213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</a:t>
            </a:r>
            <a:r>
              <a:rPr lang="en-US" dirty="0" smtClean="0"/>
              <a:t> Induced Carcinogenesis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424" cy="4349750"/>
          </a:xfrm>
        </p:spPr>
        <p:txBody>
          <a:bodyPr/>
          <a:lstStyle/>
          <a:p>
            <a:r>
              <a:rPr lang="en-US" dirty="0"/>
              <a:t>DMBA: 7,12-Dimethylbenz[a]anthracene</a:t>
            </a:r>
          </a:p>
          <a:p>
            <a:pPr lvl="1"/>
            <a:r>
              <a:rPr lang="en-US" dirty="0"/>
              <a:t>Polycyclic aromatic hydrocarbon</a:t>
            </a:r>
          </a:p>
          <a:p>
            <a:pPr lvl="1"/>
            <a:r>
              <a:rPr lang="en-US" dirty="0"/>
              <a:t>Carcinogen</a:t>
            </a:r>
          </a:p>
          <a:p>
            <a:pPr lvl="2"/>
            <a:r>
              <a:rPr lang="en-US" dirty="0"/>
              <a:t>DNA damage by formation of DMBA/DNA adducts</a:t>
            </a:r>
          </a:p>
          <a:p>
            <a:pPr lvl="2"/>
            <a:r>
              <a:rPr lang="en-US" dirty="0"/>
              <a:t>Immunosuppressive effect</a:t>
            </a:r>
          </a:p>
          <a:p>
            <a:pPr lvl="1"/>
            <a:r>
              <a:rPr lang="en-US" dirty="0"/>
              <a:t>Exposure through tobacco smoke, diet and occupational exposure (aluminum production, fossil fuel processing)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MPA: Medroxy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progesterone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acetate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324" y="1600200"/>
            <a:ext cx="2339075" cy="22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024" y="4037110"/>
            <a:ext cx="284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DMBA chemical structure. </a:t>
            </a:r>
            <a:r>
              <a:rPr lang="en-US" sz="1200" i="1" dirty="0" smtClean="0">
                <a:latin typeface="Helvetica Neue" charset="0"/>
                <a:ea typeface="Helvetica Neue" charset="0"/>
                <a:cs typeface="Helvetica Neue" charset="0"/>
              </a:rPr>
              <a:t>Public domain.</a:t>
            </a:r>
            <a:endParaRPr lang="en-US" sz="1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MPA/DMBA protocol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0" y="1417638"/>
            <a:ext cx="10232839" cy="290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039815" y="3244362"/>
            <a:ext cx="5219114" cy="1397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96" y="5288076"/>
            <a:ext cx="5472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*Gonzalez-Suarez</a:t>
            </a:r>
            <a:r>
              <a:rPr lang="en-GB" dirty="0"/>
              <a:t>, E., et al., </a:t>
            </a:r>
            <a:r>
              <a:rPr lang="en-GB" i="1" dirty="0"/>
              <a:t>RANK ligand mediates progestin-induced mammary epithelial proliferation and carcinogenesis.</a:t>
            </a:r>
            <a:r>
              <a:rPr lang="en-GB" dirty="0"/>
              <a:t> Nature, 2010. </a:t>
            </a:r>
            <a:r>
              <a:rPr lang="en-GB" b="1" dirty="0"/>
              <a:t>468</a:t>
            </a:r>
            <a:r>
              <a:rPr lang="en-GB" dirty="0"/>
              <a:t>(7320): p. 103-107.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2039815" y="1417638"/>
            <a:ext cx="1994023" cy="63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2871783" y="887940"/>
            <a:ext cx="500063" cy="1465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 Induced Carcinogenesis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66 mice treated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mice developed tumors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Mice developing tumors sacrificed at average age of 186 days (26 weeks, 4 days)</a:t>
            </a:r>
          </a:p>
          <a:p>
            <a:r>
              <a:rPr lang="en-US" dirty="0" smtClean="0"/>
              <a:t>Multiple mammary tumors in 4 mice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tumors from 14 mice included in further analysis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79" y="3809146"/>
            <a:ext cx="2879188" cy="219775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9" y="1417636"/>
            <a:ext cx="2881093" cy="219775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73" y="1417637"/>
            <a:ext cx="2881094" cy="21977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8" y="3795415"/>
            <a:ext cx="2881093" cy="2211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943" y="1814732"/>
            <a:ext cx="4432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Histologically heterogeneous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Frequent cornification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Spindle cell components (6/18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Squamous cell carcinoma characteristics (4/18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Inflammatory features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Immunohistochemical staining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692726" cy="4349750"/>
          </a:xfrm>
        </p:spPr>
        <p:txBody>
          <a:bodyPr/>
          <a:lstStyle/>
          <a:p>
            <a:r>
              <a:rPr lang="en-US" sz="2200" dirty="0" smtClean="0"/>
              <a:t>K5 = Basal marker</a:t>
            </a:r>
          </a:p>
          <a:p>
            <a:r>
              <a:rPr lang="en-US" sz="2200" dirty="0" smtClean="0"/>
              <a:t>K18 = Luminal marker</a:t>
            </a:r>
          </a:p>
          <a:p>
            <a:r>
              <a:rPr lang="en-US" sz="2200" dirty="0" smtClean="0"/>
              <a:t>Ki67 = proliferation marker</a:t>
            </a:r>
          </a:p>
          <a:p>
            <a:endParaRPr lang="en-US" sz="2200" dirty="0"/>
          </a:p>
          <a:p>
            <a:r>
              <a:rPr lang="en-US" sz="2200" dirty="0" smtClean="0"/>
              <a:t>Heterogeneous expression of immunohistochemical markers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99609"/>
              </p:ext>
            </p:extLst>
          </p:nvPr>
        </p:nvGraphicFramePr>
        <p:xfrm>
          <a:off x="6759134" y="1417638"/>
          <a:ext cx="3937001" cy="39125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79198"/>
                <a:gridCol w="827341"/>
                <a:gridCol w="1103121"/>
                <a:gridCol w="827341"/>
              </a:tblGrid>
              <a:tr h="25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Sample</a:t>
                      </a:r>
                      <a:endParaRPr lang="en-US" sz="1100" b="1" i="0" u="none" strike="noStrike" dirty="0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K5</a:t>
                      </a:r>
                      <a:endParaRPr lang="en-US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100" u="none" strike="noStrike">
                          <a:effectLst/>
                        </a:rPr>
                        <a:t>K18</a:t>
                      </a:r>
                      <a:endParaRPr lang="fi-FI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Ki67 (%)</a:t>
                      </a:r>
                      <a:endParaRPr lang="mr-IN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S132_14_5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S153_14_2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S159_14_2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Mixed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39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 dirty="0">
                          <a:effectLst/>
                        </a:rPr>
                        <a:t>18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45161" cy="1143000"/>
          </a:xfrm>
        </p:spPr>
        <p:txBody>
          <a:bodyPr/>
          <a:lstStyle/>
          <a:p>
            <a:r>
              <a:rPr lang="en-US" sz="3800" dirty="0" smtClean="0"/>
              <a:t>Whole exome sequencing: mutations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8865"/>
            <a:ext cx="5230761" cy="4711085"/>
          </a:xfrm>
        </p:spPr>
        <p:txBody>
          <a:bodyPr/>
          <a:lstStyle/>
          <a:p>
            <a:r>
              <a:rPr lang="en-US" sz="2200" dirty="0" smtClean="0"/>
              <a:t>292 </a:t>
            </a:r>
            <a:r>
              <a:rPr lang="mr-IN" sz="2200" dirty="0" smtClean="0"/>
              <a:t>–</a:t>
            </a:r>
            <a:r>
              <a:rPr lang="en-US" sz="2200" dirty="0" smtClean="0"/>
              <a:t> 1861 mutations per tumor  (median = 469)</a:t>
            </a:r>
          </a:p>
          <a:p>
            <a:r>
              <a:rPr lang="en-US" sz="2200" dirty="0" smtClean="0"/>
              <a:t>Mutation rate: 5.89 </a:t>
            </a:r>
            <a:r>
              <a:rPr lang="mr-IN" sz="2200" dirty="0" smtClean="0"/>
              <a:t>–</a:t>
            </a:r>
            <a:r>
              <a:rPr lang="en-US" sz="2200" dirty="0" smtClean="0"/>
              <a:t> 37.52/MB (median = 9.46/MB)</a:t>
            </a:r>
          </a:p>
          <a:p>
            <a:pPr lvl="1"/>
            <a:r>
              <a:rPr lang="en-US" sz="1800" dirty="0" smtClean="0"/>
              <a:t>Human breast cancer: 1.31/MB</a:t>
            </a:r>
          </a:p>
          <a:p>
            <a:r>
              <a:rPr lang="en-US" sz="2200" dirty="0" smtClean="0"/>
              <a:t>Most frequently mutated candidate driver genes:</a:t>
            </a:r>
          </a:p>
          <a:p>
            <a:pPr lvl="1"/>
            <a:r>
              <a:rPr lang="en-US" sz="1800" dirty="0" smtClean="0"/>
              <a:t>Nf1 (5/18, 28%)</a:t>
            </a:r>
          </a:p>
          <a:p>
            <a:pPr lvl="1"/>
            <a:r>
              <a:rPr lang="en-US" sz="1800" dirty="0" smtClean="0"/>
              <a:t>Trp53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err="1" smtClean="0"/>
              <a:t>Atr</a:t>
            </a:r>
            <a:r>
              <a:rPr lang="en-US" sz="1800" dirty="0" smtClean="0"/>
              <a:t>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Fat1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Kras (4/18</a:t>
            </a:r>
            <a:r>
              <a:rPr lang="en-US" sz="1800" dirty="0"/>
              <a:t>, </a:t>
            </a:r>
            <a:r>
              <a:rPr lang="en-US" sz="1800" dirty="0" smtClean="0"/>
              <a:t>22%)</a:t>
            </a:r>
          </a:p>
          <a:p>
            <a:pPr lvl="1"/>
            <a:r>
              <a:rPr lang="en-US" sz="1800" dirty="0" smtClean="0"/>
              <a:t>Kmt2c(4/18</a:t>
            </a:r>
            <a:r>
              <a:rPr lang="en-US" sz="1800" dirty="0"/>
              <a:t>, 22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Fat4 </a:t>
            </a:r>
            <a:r>
              <a:rPr lang="en-US" sz="1800" dirty="0"/>
              <a:t>(4/18, 22</a:t>
            </a:r>
            <a:r>
              <a:rPr lang="en-US" sz="1800" dirty="0" smtClean="0"/>
              <a:t>%)</a:t>
            </a:r>
          </a:p>
          <a:p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1" y="0"/>
            <a:ext cx="604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58877"/>
              </p:ext>
            </p:extLst>
          </p:nvPr>
        </p:nvGraphicFramePr>
        <p:xfrm>
          <a:off x="7934632" y="1199530"/>
          <a:ext cx="3780617" cy="446506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585095"/>
                <a:gridCol w="760174"/>
                <a:gridCol w="524786"/>
                <a:gridCol w="825885"/>
                <a:gridCol w="497781"/>
                <a:gridCol w="586896"/>
              </a:tblGrid>
              <a:tr h="9113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Gene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mutations found in TCGA data (n=817)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mutated in DMBA induced (n=18)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PIK3CA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34.5%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TP53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KMT2C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0.047*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MUC12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PTEN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0.618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FLG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SYNE1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0.038*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SPTA1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0.497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FAT3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0.005*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OBSCN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3.4%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TBX3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NCOR2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NF1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RELN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NOTCH2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0.013*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PCLO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33.3 %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34632" y="274638"/>
            <a:ext cx="378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p-values not yet corrected for multiple hypothesis 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38" y="1688123"/>
            <a:ext cx="647113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64 of 100 most frequently mutated genes in human breast cancer were mutated in cohort of 18 MPA/DMBA-induced tumors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39 of 64 found to be mutated at similar rates (p&gt;0.05) to human BC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24 of 64 found to be mutated at higher rates than human BC (p&lt;0.05)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Infrequently mutated in MPA/DMBA-induced tumors: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PIK3CA (1/18 =5.5% vs. 34.5%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CDH1 (0% vs. 13.1%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GATA3 (0% vs. 11.75%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Map3k1 (0% vs. 8.45% in human BC)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Smal">
  <a:themeElements>
    <a:clrScheme name="PowerpointmalE 14">
      <a:dk1>
        <a:srgbClr val="000000"/>
      </a:dk1>
      <a:lt1>
        <a:srgbClr val="FFFFFF"/>
      </a:lt1>
      <a:dk2>
        <a:srgbClr val="00338D"/>
      </a:dk2>
      <a:lt2>
        <a:srgbClr val="808080"/>
      </a:lt2>
      <a:accent1>
        <a:srgbClr val="C2C2A0"/>
      </a:accent1>
      <a:accent2>
        <a:srgbClr val="00338D"/>
      </a:accent2>
      <a:accent3>
        <a:srgbClr val="FFFFFF"/>
      </a:accent3>
      <a:accent4>
        <a:srgbClr val="000000"/>
      </a:accent4>
      <a:accent5>
        <a:srgbClr val="DDDDCD"/>
      </a:accent5>
      <a:accent6>
        <a:srgbClr val="002D7F"/>
      </a:accent6>
      <a:hlink>
        <a:srgbClr val="0072BC"/>
      </a:hlink>
      <a:folHlink>
        <a:srgbClr val="9933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werpointm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3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72BC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67AA"/>
        </a:accent6>
        <a:hlink>
          <a:srgbClr val="00338D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14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338D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2D7F"/>
        </a:accent6>
        <a:hlink>
          <a:srgbClr val="0072BC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</TotalTime>
  <Words>1022</Words>
  <Application>Microsoft Macintosh PowerPoint</Application>
  <PresentationFormat>Widescreen</PresentationFormat>
  <Paragraphs>385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Calibri</vt:lpstr>
      <vt:lpstr>Helvetica</vt:lpstr>
      <vt:lpstr>Helvetica Neue</vt:lpstr>
      <vt:lpstr>Mangal</vt:lpstr>
      <vt:lpstr>ＭＳ Ｐゴシック</vt:lpstr>
      <vt:lpstr>Arial</vt:lpstr>
      <vt:lpstr>OUSmal</vt:lpstr>
      <vt:lpstr>Molecular Profiling of MPA/DMBA Induced Mouse Mammary Tumors</vt:lpstr>
      <vt:lpstr>Mouse Models of Cancer</vt:lpstr>
      <vt:lpstr>MPA/DMBA Induced Carcinogenesis</vt:lpstr>
      <vt:lpstr>MPA/DMBA protocol</vt:lpstr>
      <vt:lpstr>MPA/DMBA Induced Carcinogenesis</vt:lpstr>
      <vt:lpstr>Histology</vt:lpstr>
      <vt:lpstr>Immunohistochemical staining</vt:lpstr>
      <vt:lpstr>Whole exome sequencing: mutations</vt:lpstr>
      <vt:lpstr>Mutations</vt:lpstr>
      <vt:lpstr>Mutation spectra</vt:lpstr>
      <vt:lpstr>Mutation Spectra</vt:lpstr>
      <vt:lpstr>Mutational Signatures</vt:lpstr>
      <vt:lpstr>Gene Expression Analysis</vt:lpstr>
      <vt:lpstr>Summary</vt:lpstr>
      <vt:lpstr>Acknowledgements/Collaborators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Profiling of MPA/DMBA Induced Mouse Mammary Tumors</dc:title>
  <dc:creator>Christian Fougner</dc:creator>
  <cp:lastModifiedBy>Christian Fougner</cp:lastModifiedBy>
  <cp:revision>32</cp:revision>
  <dcterms:created xsi:type="dcterms:W3CDTF">2017-01-25T12:08:53Z</dcterms:created>
  <dcterms:modified xsi:type="dcterms:W3CDTF">2017-01-26T08:07:59Z</dcterms:modified>
</cp:coreProperties>
</file>